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19"/>
  </p:notesMasterIdLst>
  <p:sldIdLst>
    <p:sldId id="256" r:id="rId2"/>
    <p:sldId id="287" r:id="rId3"/>
    <p:sldId id="288" r:id="rId4"/>
    <p:sldId id="289" r:id="rId5"/>
    <p:sldId id="290" r:id="rId6"/>
    <p:sldId id="291" r:id="rId7"/>
    <p:sldId id="292" r:id="rId8"/>
    <p:sldId id="293" r:id="rId9"/>
    <p:sldId id="294" r:id="rId10"/>
    <p:sldId id="295" r:id="rId11"/>
    <p:sldId id="296" r:id="rId12"/>
    <p:sldId id="297" r:id="rId13"/>
    <p:sldId id="298" r:id="rId14"/>
    <p:sldId id="299" r:id="rId15"/>
    <p:sldId id="307" r:id="rId16"/>
    <p:sldId id="308" r:id="rId17"/>
    <p:sldId id="309" r:id="rId18"/>
  </p:sldIdLst>
  <p:sldSz cx="9144000" cy="5143500" type="screen16x9"/>
  <p:notesSz cx="6858000" cy="9144000"/>
  <p:embeddedFontLst>
    <p:embeddedFont>
      <p:font typeface="Amatic SC" panose="020B0604020202020204" pitchFamily="2" charset="-79"/>
      <p:regular r:id="rId20"/>
      <p:bold r:id="rId21"/>
    </p:embeddedFont>
    <p:embeddedFont>
      <p:font typeface="Source Code Pro" panose="020B0604020202020204" pitchFamily="49" charset="0"/>
      <p:regular r:id="rId22"/>
      <p:bold r:id="rId23"/>
      <p:italic r:id="rId24"/>
      <p:boldItalic r:id="rId25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41" d="100"/>
          <a:sy n="141" d="100"/>
        </p:scale>
        <p:origin x="744" y="12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font" Target="fonts/font2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6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1.fntdata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5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4.fntdata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3.fntdata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" name="Google Shape;54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g20f7efc3748_0_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5" name="Google Shape;255;g20f7efc3748_0_5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g3c696790c43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2" name="Google Shape;262;g3c696790c43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g20f7efc3748_0_5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9" name="Google Shape;269;g20f7efc3748_0_5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g20f7efc3748_0_1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6" name="Google Shape;276;g20f7efc3748_0_1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g20f7efc3748_0_1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3" name="Google Shape;283;g20f7efc3748_0_10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g20f7efc3748_0_1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9" name="Google Shape;289;g20f7efc3748_0_1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g3c69263e0ea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4" name="Google Shape;294;g3c69263e0ea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g20f7efc3748_0_1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6" name="Google Shape;306;g20f7efc3748_0_1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Google Shape;312;g20f7efc3748_0_1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3" name="Google Shape;313;g20f7efc3748_0_1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Google Shape;322;g21249833165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3" name="Google Shape;323;g21249833165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g20f7efc3748_0_1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9" name="Google Shape;329;g20f7efc3748_0_14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Google Shape;336;g3c695ac9557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7" name="Google Shape;337;g3c695ac9557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Google Shape;343;g20f7efc3748_0_1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4" name="Google Shape;344;g20f7efc3748_0_1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7" name="Google Shape;387;g20f7efc3748_0_8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8" name="Google Shape;388;g20f7efc3748_0_8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" name="Google Shape;394;g20f7efc3748_0_9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5" name="Google Shape;395;g20f7efc3748_0_9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" name="Google Shape;401;g20f7efc3748_0_7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2" name="Google Shape;402;g20f7efc3748_0_7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solidFill>
          <a:schemeClr val="dk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0" y="0"/>
            <a:ext cx="9144000" cy="3429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ctrTitle"/>
          </p:nvPr>
        </p:nvSpPr>
        <p:spPr>
          <a:xfrm>
            <a:off x="311700" y="392150"/>
            <a:ext cx="8520600" cy="2690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1pPr>
            <a:lvl2pPr lvl="1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2pPr>
            <a:lvl3pPr lvl="2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3pPr>
            <a:lvl4pPr lvl="3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4pPr>
            <a:lvl5pPr lvl="4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5pPr>
            <a:lvl6pPr lvl="5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6pPr>
            <a:lvl7pPr lvl="6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7pPr>
            <a:lvl8pPr lvl="7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8pPr>
            <a:lvl9pPr lvl="8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ubTitle" idx="1"/>
          </p:nvPr>
        </p:nvSpPr>
        <p:spPr>
          <a:xfrm>
            <a:off x="311700" y="3890400"/>
            <a:ext cx="8520600" cy="706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sz="2100" b="1">
                <a:solidFill>
                  <a:schemeClr val="accen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sz="2100" b="1">
                <a:solidFill>
                  <a:schemeClr val="accent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sz="2100" b="1">
                <a:solidFill>
                  <a:schemeClr val="accent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sz="2100" b="1">
                <a:solidFill>
                  <a:schemeClr val="accent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sz="2100" b="1">
                <a:solidFill>
                  <a:schemeClr val="accent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sz="2100" b="1">
                <a:solidFill>
                  <a:schemeClr val="accent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sz="2100" b="1">
                <a:solidFill>
                  <a:schemeClr val="accent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sz="2100" b="1">
                <a:solidFill>
                  <a:schemeClr val="accent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sz="2100" b="1"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bg>
      <p:bgPr>
        <a:solidFill>
          <a:schemeClr val="dk1"/>
        </a:solidFill>
        <a:effectLst/>
      </p:bgPr>
    </p:bg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3"/>
          <p:cNvSpPr txBox="1">
            <a:spLocks noGrp="1"/>
          </p:cNvSpPr>
          <p:nvPr>
            <p:ph type="title"/>
          </p:nvPr>
        </p:nvSpPr>
        <p:spPr>
          <a:xfrm>
            <a:off x="2802750" y="802500"/>
            <a:ext cx="3538500" cy="3538500"/>
          </a:xfrm>
          <a:prstGeom prst="rect">
            <a:avLst/>
          </a:prstGeom>
          <a:solidFill>
            <a:srgbClr val="FFFFFF"/>
          </a:solidFill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16" name="Google Shape;16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>
            <a:spLocks noGrp="1"/>
          </p:cNvSpPr>
          <p:nvPr>
            <p:ph type="title"/>
          </p:nvPr>
        </p:nvSpPr>
        <p:spPr>
          <a:xfrm>
            <a:off x="311700" y="292850"/>
            <a:ext cx="8520600" cy="801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body" idx="1"/>
          </p:nvPr>
        </p:nvSpPr>
        <p:spPr>
          <a:xfrm>
            <a:off x="311700" y="1228675"/>
            <a:ext cx="8520600" cy="334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0" name="Google Shape;20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5"/>
          <p:cNvSpPr txBox="1">
            <a:spLocks noGrp="1"/>
          </p:cNvSpPr>
          <p:nvPr>
            <p:ph type="title"/>
          </p:nvPr>
        </p:nvSpPr>
        <p:spPr>
          <a:xfrm>
            <a:off x="311700" y="292850"/>
            <a:ext cx="8520600" cy="801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1"/>
          </p:nvPr>
        </p:nvSpPr>
        <p:spPr>
          <a:xfrm>
            <a:off x="311700" y="1228675"/>
            <a:ext cx="3999900" cy="334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body" idx="2"/>
          </p:nvPr>
        </p:nvSpPr>
        <p:spPr>
          <a:xfrm>
            <a:off x="4832400" y="1228675"/>
            <a:ext cx="3999900" cy="334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5" name="Google Shape;25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6"/>
          <p:cNvSpPr txBox="1">
            <a:spLocks noGrp="1"/>
          </p:cNvSpPr>
          <p:nvPr>
            <p:ph type="title"/>
          </p:nvPr>
        </p:nvSpPr>
        <p:spPr>
          <a:xfrm>
            <a:off x="304800" y="309350"/>
            <a:ext cx="8537700" cy="748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1pPr>
            <a:lvl2pPr lvl="1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2pPr>
            <a:lvl3pPr lvl="2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3pPr>
            <a:lvl4pPr lvl="3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4pPr>
            <a:lvl5pPr lvl="4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5pPr>
            <a:lvl6pPr lvl="5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6pPr>
            <a:lvl7pPr lvl="6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7pPr>
            <a:lvl8pPr lvl="7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8pPr>
            <a:lvl9pPr lvl="8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9pPr>
          </a:lstStyle>
          <a:p>
            <a:endParaRPr/>
          </a:p>
        </p:txBody>
      </p:sp>
      <p:sp>
        <p:nvSpPr>
          <p:cNvPr id="28" name="Google Shape;28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2" name="Google Shape;32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bg>
      <p:bgPr>
        <a:solidFill>
          <a:schemeClr val="accent4"/>
        </a:solidFill>
        <a:effectLst/>
      </p:bgPr>
    </p:bg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8"/>
          <p:cNvSpPr txBox="1">
            <a:spLocks noGrp="1"/>
          </p:cNvSpPr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35" name="Google Shape;35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9"/>
          <p:cNvSpPr/>
          <p:nvPr/>
        </p:nvSpPr>
        <p:spPr>
          <a:xfrm>
            <a:off x="4572000" y="-25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38" name="Google Shape;38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w="2857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39" name="Google Shape;39;p9"/>
          <p:cNvSpPr txBox="1">
            <a:spLocks noGrp="1"/>
          </p:cNvSpPr>
          <p:nvPr>
            <p:ph type="title"/>
          </p:nvPr>
        </p:nvSpPr>
        <p:spPr>
          <a:xfrm>
            <a:off x="265500" y="1081400"/>
            <a:ext cx="4045200" cy="1710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1pPr>
            <a:lvl2pPr lvl="1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2pPr>
            <a:lvl3pPr lvl="2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3pPr>
            <a:lvl4pPr lvl="3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4pPr>
            <a:lvl5pPr lvl="4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5pPr>
            <a:lvl6pPr lvl="5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6pPr>
            <a:lvl7pPr lvl="6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7pPr>
            <a:lvl8pPr lvl="7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8pPr>
            <a:lvl9pPr lvl="8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ubTitle" idx="1"/>
          </p:nvPr>
        </p:nvSpPr>
        <p:spPr>
          <a:xfrm>
            <a:off x="265500" y="2845223"/>
            <a:ext cx="4045200" cy="1345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41" name="Google Shape;41;p9"/>
          <p:cNvSpPr txBox="1">
            <a:spLocks noGrp="1"/>
          </p:cNvSpPr>
          <p:nvPr>
            <p:ph type="body" idx="2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Char char="●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9pPr>
          </a:lstStyle>
          <a:p>
            <a:endParaRPr/>
          </a:p>
        </p:txBody>
      </p:sp>
      <p:sp>
        <p:nvSpPr>
          <p:cNvPr id="42" name="Google Shape;42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10"/>
          <p:cNvSpPr txBox="1">
            <a:spLocks noGrp="1"/>
          </p:cNvSpPr>
          <p:nvPr>
            <p:ph type="body" idx="1"/>
          </p:nvPr>
        </p:nvSpPr>
        <p:spPr>
          <a:xfrm>
            <a:off x="319500" y="4230575"/>
            <a:ext cx="5998800" cy="598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Amatic SC"/>
              <a:buNone/>
              <a:defRPr sz="2400" b="1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1pPr>
          </a:lstStyle>
          <a:p>
            <a:endParaRPr/>
          </a:p>
        </p:txBody>
      </p:sp>
      <p:sp>
        <p:nvSpPr>
          <p:cNvPr id="45" name="Google Shape;45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240275"/>
            <a:ext cx="8520600" cy="1981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9pPr>
          </a:lstStyle>
          <a:p>
            <a:r>
              <a:t>xx%</a:t>
            </a:r>
          </a:p>
        </p:txBody>
      </p:sp>
      <p:sp>
        <p:nvSpPr>
          <p:cNvPr id="48" name="Google Shape;48;p11"/>
          <p:cNvSpPr txBox="1">
            <a:spLocks noGrp="1"/>
          </p:cNvSpPr>
          <p:nvPr>
            <p:ph type="body" idx="1"/>
          </p:nvPr>
        </p:nvSpPr>
        <p:spPr>
          <a:xfrm>
            <a:off x="311700" y="33046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Char char="●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9pPr>
          </a:lstStyle>
          <a:p>
            <a:endParaRPr/>
          </a:p>
        </p:txBody>
      </p:sp>
      <p:sp>
        <p:nvSpPr>
          <p:cNvPr id="49" name="Google Shape;49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‹N°›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beach-day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292850"/>
            <a:ext cx="8520600" cy="80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sz="4200" b="1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sz="4200" b="1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sz="4200" b="1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sz="4200" b="1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sz="4200" b="1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sz="4200" b="1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sz="4200" b="1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sz="4200" b="1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sz="4200" b="1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228675"/>
            <a:ext cx="8520600" cy="334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Source Code Pro"/>
              <a:buChar char="●"/>
              <a:defRPr sz="18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○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■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●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○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■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●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○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■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1pPr>
            <a:lvl2pPr lvl="1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2pPr>
            <a:lvl3pPr lvl="2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3pPr>
            <a:lvl4pPr lvl="3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4pPr>
            <a:lvl5pPr lvl="4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5pPr>
            <a:lvl6pPr lvl="5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6pPr>
            <a:lvl7pPr lvl="6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7pPr>
            <a:lvl8pPr lvl="7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8pPr>
            <a:lvl9pPr lvl="8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‹N°›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4" Type="http://schemas.openxmlformats.org/officeDocument/2006/relationships/hyperlink" Target="https://www.lemonde.fr/religions/video/2016/06/15/comprendre-l-opposition-entre-chiites-et-sunnites-au-moyen-orient_4951233_1653130.html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enseignants.lumni.fr/fiche-media/00000000789/revolution-islamique-en-iran.html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lumni.fr/video/la-premiere-guerre-du-golfe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IB-f4Vt0YKI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3"/>
          <p:cNvSpPr txBox="1">
            <a:spLocks noGrp="1"/>
          </p:cNvSpPr>
          <p:nvPr>
            <p:ph type="ctrTitle"/>
          </p:nvPr>
        </p:nvSpPr>
        <p:spPr>
          <a:xfrm>
            <a:off x="311700" y="392150"/>
            <a:ext cx="8520600" cy="2690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Séquence 1 Axe conclusif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p44"/>
          <p:cNvSpPr txBox="1">
            <a:spLocks noGrp="1"/>
          </p:cNvSpPr>
          <p:nvPr>
            <p:ph type="title"/>
          </p:nvPr>
        </p:nvSpPr>
        <p:spPr>
          <a:xfrm>
            <a:off x="311700" y="67175"/>
            <a:ext cx="8520600" cy="801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jalon 2 : Les deux guerres du Golfe (1991 et 2003) et leurs prolongements : d’une guerre interétatique à un conflit asymétrique.  </a:t>
            </a:r>
            <a:endParaRPr/>
          </a:p>
        </p:txBody>
      </p:sp>
      <p:sp>
        <p:nvSpPr>
          <p:cNvPr id="258" name="Google Shape;258;p44"/>
          <p:cNvSpPr txBox="1"/>
          <p:nvPr/>
        </p:nvSpPr>
        <p:spPr>
          <a:xfrm>
            <a:off x="218250" y="1842275"/>
            <a:ext cx="8707500" cy="169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17500" algn="just" rtl="0">
              <a:spcBef>
                <a:spcPts val="0"/>
              </a:spcBef>
              <a:spcAft>
                <a:spcPts val="0"/>
              </a:spcAft>
              <a:buSzPts val="1400"/>
              <a:buFont typeface="Source Code Pro"/>
              <a:buChar char="-"/>
            </a:pPr>
            <a:r>
              <a:rPr lang="fr">
                <a:latin typeface="Source Code Pro"/>
                <a:ea typeface="Source Code Pro"/>
                <a:cs typeface="Source Code Pro"/>
                <a:sym typeface="Source Code Pro"/>
              </a:rPr>
              <a:t>Depuis fin 1ère guerre mondiale et l’éclatement de l’Empire Ottoman → Moyen-Orient marqué par des conflits qui ont eu une influence importante à l’échelle mondiale. 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marL="457200" lvl="0" indent="-317500" algn="just" rtl="0">
              <a:spcBef>
                <a:spcPts val="0"/>
              </a:spcBef>
              <a:spcAft>
                <a:spcPts val="0"/>
              </a:spcAft>
              <a:buSzPts val="1400"/>
              <a:buFont typeface="Source Code Pro"/>
              <a:buChar char="-"/>
            </a:pPr>
            <a:r>
              <a:rPr lang="fr">
                <a:latin typeface="Source Code Pro"/>
                <a:ea typeface="Source Code Pro"/>
                <a:cs typeface="Source Code Pro"/>
                <a:sym typeface="Source Code Pro"/>
              </a:rPr>
              <a:t>Objectifs : dégager les motifs et formes de conflits via 2 exemples ! 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marL="457200" lvl="0" indent="-317500" algn="just" rtl="0">
              <a:spcBef>
                <a:spcPts val="0"/>
              </a:spcBef>
              <a:spcAft>
                <a:spcPts val="0"/>
              </a:spcAft>
              <a:buSzPts val="1400"/>
              <a:buFont typeface="Source Code Pro"/>
              <a:buChar char="●"/>
            </a:pPr>
            <a:r>
              <a:rPr lang="fr">
                <a:highlight>
                  <a:srgbClr val="FFE599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Conflit née de la création d’Israël</a:t>
            </a:r>
            <a:endParaRPr>
              <a:highlight>
                <a:srgbClr val="FFE599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marL="457200" lvl="0" indent="-317500" algn="just" rtl="0">
              <a:spcBef>
                <a:spcPts val="0"/>
              </a:spcBef>
              <a:spcAft>
                <a:spcPts val="0"/>
              </a:spcAft>
              <a:buSzPts val="1400"/>
              <a:buFont typeface="Source Code Pro"/>
              <a:buChar char="●"/>
            </a:pPr>
            <a:r>
              <a:rPr lang="fr">
                <a:highlight>
                  <a:srgbClr val="EA9999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Les 2 guerres du Golfe (1991 et 2003) et leurs prolongements = d’une guerre étatique à une guerre asymétrique</a:t>
            </a:r>
            <a:endParaRPr>
              <a:highlight>
                <a:srgbClr val="EA9999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259" name="Google Shape;259;p44"/>
          <p:cNvSpPr/>
          <p:nvPr/>
        </p:nvSpPr>
        <p:spPr>
          <a:xfrm>
            <a:off x="311700" y="3733825"/>
            <a:ext cx="8520600" cy="1143000"/>
          </a:xfrm>
          <a:prstGeom prst="roundRect">
            <a:avLst>
              <a:gd name="adj" fmla="val 16667"/>
            </a:avLst>
          </a:prstGeom>
          <a:solidFill>
            <a:schemeClr val="accent6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2400" b="1">
                <a:latin typeface="Amatic SC"/>
                <a:ea typeface="Amatic SC"/>
                <a:cs typeface="Amatic SC"/>
                <a:sym typeface="Amatic SC"/>
              </a:rPr>
              <a:t>Quels facteurs font de la région un foyer particulier de conflits et comment agissent-ils ? </a:t>
            </a:r>
            <a:endParaRPr sz="2400" b="1">
              <a:latin typeface="Amatic SC"/>
              <a:ea typeface="Amatic SC"/>
              <a:cs typeface="Amatic SC"/>
              <a:sym typeface="Amatic SC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2400" b="1">
                <a:latin typeface="Amatic SC"/>
                <a:ea typeface="Amatic SC"/>
                <a:cs typeface="Amatic SC"/>
                <a:sym typeface="Amatic SC"/>
              </a:rPr>
              <a:t>Pourquoi ces conflits ont-ils dans le monde une telle résonnance, tant par leurs conséquences directes que par leur retentissement ?</a:t>
            </a:r>
            <a:endParaRPr sz="2400" b="1">
              <a:latin typeface="Amatic SC"/>
              <a:ea typeface="Amatic SC"/>
              <a:cs typeface="Amatic SC"/>
              <a:sym typeface="Amatic SC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" name="Google Shape;266;p4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10575" y="292838"/>
            <a:ext cx="5238750" cy="4524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1" name="Google Shape;271;p4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3899548" cy="5143499"/>
          </a:xfrm>
          <a:prstGeom prst="rect">
            <a:avLst/>
          </a:prstGeom>
          <a:noFill/>
          <a:ln>
            <a:noFill/>
          </a:ln>
        </p:spPr>
      </p:pic>
      <p:sp>
        <p:nvSpPr>
          <p:cNvPr id="272" name="Google Shape;272;p46"/>
          <p:cNvSpPr txBox="1"/>
          <p:nvPr/>
        </p:nvSpPr>
        <p:spPr>
          <a:xfrm>
            <a:off x="4427875" y="572650"/>
            <a:ext cx="4060800" cy="83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u="sng">
                <a:solidFill>
                  <a:schemeClr val="hlink"/>
                </a:solidFill>
                <a:hlinkClick r:id="rId4"/>
              </a:rPr>
              <a:t>https://www.lemonde.fr/religions/video/2016/06/15/comprendre-l-opposition-entre-chiites-et-sunnites-au-moyen-orient_4951233_1653130.html</a:t>
            </a:r>
            <a:r>
              <a:rPr lang="fr"/>
              <a:t> </a:t>
            </a:r>
            <a:endParaRPr/>
          </a:p>
        </p:txBody>
      </p:sp>
      <p:sp>
        <p:nvSpPr>
          <p:cNvPr id="273" name="Google Shape;273;p46"/>
          <p:cNvSpPr/>
          <p:nvPr/>
        </p:nvSpPr>
        <p:spPr>
          <a:xfrm>
            <a:off x="4417450" y="185325"/>
            <a:ext cx="4341900" cy="3873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2300" b="1">
                <a:latin typeface="Amatic SC"/>
                <a:ea typeface="Amatic SC"/>
                <a:cs typeface="Amatic SC"/>
                <a:sym typeface="Amatic SC"/>
              </a:rPr>
              <a:t>L’origine religieuse du conflit </a:t>
            </a:r>
            <a:endParaRPr sz="2300" b="1">
              <a:latin typeface="Amatic SC"/>
              <a:ea typeface="Amatic SC"/>
              <a:cs typeface="Amatic SC"/>
              <a:sym typeface="Amatic SC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p47"/>
          <p:cNvSpPr txBox="1">
            <a:spLocks noGrp="1"/>
          </p:cNvSpPr>
          <p:nvPr>
            <p:ph type="title"/>
          </p:nvPr>
        </p:nvSpPr>
        <p:spPr>
          <a:xfrm>
            <a:off x="478300" y="72900"/>
            <a:ext cx="8520600" cy="801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les dates clés</a:t>
            </a:r>
            <a:endParaRPr/>
          </a:p>
        </p:txBody>
      </p:sp>
      <p:pic>
        <p:nvPicPr>
          <p:cNvPr id="279" name="Google Shape;279;p4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11800" y="0"/>
            <a:ext cx="2684338" cy="5143499"/>
          </a:xfrm>
          <a:prstGeom prst="rect">
            <a:avLst/>
          </a:prstGeom>
          <a:noFill/>
          <a:ln>
            <a:noFill/>
          </a:ln>
        </p:spPr>
      </p:pic>
      <p:sp>
        <p:nvSpPr>
          <p:cNvPr id="280" name="Google Shape;280;p47"/>
          <p:cNvSpPr txBox="1">
            <a:spLocks noGrp="1"/>
          </p:cNvSpPr>
          <p:nvPr>
            <p:ph type="title"/>
          </p:nvPr>
        </p:nvSpPr>
        <p:spPr>
          <a:xfrm>
            <a:off x="478300" y="646875"/>
            <a:ext cx="8520600" cy="801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4422">
                <a:highlight>
                  <a:schemeClr val="accent4"/>
                </a:highlight>
              </a:rPr>
              <a:t>a retenir</a:t>
            </a:r>
            <a:endParaRPr sz="4422">
              <a:highlight>
                <a:schemeClr val="accent4"/>
              </a:highlight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p48"/>
          <p:cNvSpPr txBox="1">
            <a:spLocks noGrp="1"/>
          </p:cNvSpPr>
          <p:nvPr>
            <p:ph type="title"/>
          </p:nvPr>
        </p:nvSpPr>
        <p:spPr>
          <a:xfrm>
            <a:off x="82625" y="63800"/>
            <a:ext cx="8520600" cy="801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L’irak de saddam hussein </a:t>
            </a:r>
            <a:endParaRPr/>
          </a:p>
        </p:txBody>
      </p:sp>
      <p:pic>
        <p:nvPicPr>
          <p:cNvPr id="286" name="Google Shape;286;p4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798500"/>
            <a:ext cx="6362700" cy="32099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p49"/>
          <p:cNvSpPr txBox="1">
            <a:spLocks noGrp="1"/>
          </p:cNvSpPr>
          <p:nvPr>
            <p:ph type="body" idx="1"/>
          </p:nvPr>
        </p:nvSpPr>
        <p:spPr>
          <a:xfrm>
            <a:off x="103475" y="197875"/>
            <a:ext cx="8884800" cy="472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2500" lnSpcReduction="10000"/>
          </a:bodyPr>
          <a:lstStyle/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>
                <a:solidFill>
                  <a:schemeClr val="accent1"/>
                </a:solidFill>
              </a:rPr>
              <a:t>Pour comprendre ces guerres du Golfe, il faut avoir en tête que : </a:t>
            </a:r>
            <a:endParaRPr>
              <a:solidFill>
                <a:schemeClr val="accent1"/>
              </a:solidFill>
            </a:endParaRPr>
          </a:p>
          <a:p>
            <a:pPr marL="0" lvl="0" indent="0" algn="just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fr">
                <a:solidFill>
                  <a:schemeClr val="accent1"/>
                </a:solidFill>
              </a:rPr>
              <a:t>- </a:t>
            </a:r>
            <a:r>
              <a:rPr lang="fr" b="1">
                <a:solidFill>
                  <a:schemeClr val="accent1"/>
                </a:solidFill>
                <a:highlight>
                  <a:schemeClr val="accent4"/>
                </a:highlight>
              </a:rPr>
              <a:t>Saddam Hussein est un président sunnite.</a:t>
            </a:r>
            <a:r>
              <a:rPr lang="fr">
                <a:solidFill>
                  <a:schemeClr val="accent1"/>
                </a:solidFill>
              </a:rPr>
              <a:t> Or, les arabes sunnites représentent 20% de la population du pays. Saddam Hussein est un sunnite à la tête d’une population majoritairement chiite. </a:t>
            </a:r>
            <a:endParaRPr>
              <a:solidFill>
                <a:schemeClr val="accent1"/>
              </a:solidFill>
            </a:endParaRPr>
          </a:p>
          <a:p>
            <a:pPr marL="0" lvl="0" indent="0" algn="just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fr">
                <a:solidFill>
                  <a:schemeClr val="accent1"/>
                </a:solidFill>
              </a:rPr>
              <a:t>- Pour se maintenir au pouvoir, </a:t>
            </a:r>
            <a:r>
              <a:rPr lang="fr" b="1">
                <a:solidFill>
                  <a:schemeClr val="accent1"/>
                </a:solidFill>
                <a:highlight>
                  <a:schemeClr val="accent4"/>
                </a:highlight>
              </a:rPr>
              <a:t>Saddam Hussein domine l’Irak avec une grande brutalité</a:t>
            </a:r>
            <a:r>
              <a:rPr lang="fr">
                <a:solidFill>
                  <a:schemeClr val="accent1"/>
                </a:solidFill>
              </a:rPr>
              <a:t> en s’appuyant sur le clan sunnite. Les chiites et les Kurdes sont donc écartés du pouvoir et même victimes de répression. </a:t>
            </a:r>
            <a:endParaRPr>
              <a:solidFill>
                <a:schemeClr val="accent1"/>
              </a:solidFill>
            </a:endParaRPr>
          </a:p>
          <a:p>
            <a:pPr marL="0" lvl="0" indent="0" algn="just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fr">
                <a:solidFill>
                  <a:schemeClr val="accent1"/>
                </a:solidFill>
              </a:rPr>
              <a:t>- Enfin, en </a:t>
            </a:r>
            <a:r>
              <a:rPr lang="fr" b="1">
                <a:solidFill>
                  <a:schemeClr val="accent1"/>
                </a:solidFill>
                <a:highlight>
                  <a:schemeClr val="accent4"/>
                </a:highlight>
              </a:rPr>
              <a:t>1979, la monarchie iranienne pro-américaine est renversée et le clergé chiite fonde la République islamique d’Iran.</a:t>
            </a:r>
            <a:r>
              <a:rPr lang="fr">
                <a:solidFill>
                  <a:schemeClr val="accent1"/>
                </a:solidFill>
              </a:rPr>
              <a:t> Craignant que l’Iran chiite ne soutient les chiites d’Irak contre lui et considérant l’Iran comme faible, </a:t>
            </a:r>
            <a:r>
              <a:rPr lang="fr" u="sng">
                <a:solidFill>
                  <a:schemeClr val="accent1"/>
                </a:solidFill>
              </a:rPr>
              <a:t>Saddam Hussein engage une guerre contre son voisin. </a:t>
            </a:r>
            <a:r>
              <a:rPr lang="fr">
                <a:solidFill>
                  <a:schemeClr val="accent1"/>
                </a:solidFill>
              </a:rPr>
              <a:t>La guerre fait un million de morts et se termine en 1988 par un retour aux frontières de 1980. Le cessez-le-feu en 1988 laisse un Irak endetté et très militarisé.</a:t>
            </a:r>
            <a:r>
              <a:rPr lang="fr"/>
              <a:t> 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p50"/>
          <p:cNvSpPr txBox="1"/>
          <p:nvPr/>
        </p:nvSpPr>
        <p:spPr>
          <a:xfrm>
            <a:off x="0" y="0"/>
            <a:ext cx="43734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u="sng">
                <a:solidFill>
                  <a:schemeClr val="hlink"/>
                </a:solidFill>
                <a:hlinkClick r:id="rId3"/>
              </a:rPr>
              <a:t>https://enseignants.lumni.fr/fiche-media/00000000789/revolution-islamique-en-iran.html</a:t>
            </a:r>
            <a:r>
              <a:rPr lang="fr"/>
              <a:t> </a:t>
            </a:r>
            <a:endParaRPr/>
          </a:p>
        </p:txBody>
      </p:sp>
      <p:pic>
        <p:nvPicPr>
          <p:cNvPr id="297" name="Google Shape;297;p5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621400" y="0"/>
            <a:ext cx="2381250" cy="3009900"/>
          </a:xfrm>
          <a:prstGeom prst="rect">
            <a:avLst/>
          </a:prstGeom>
          <a:noFill/>
          <a:ln>
            <a:noFill/>
          </a:ln>
        </p:spPr>
      </p:pic>
      <p:sp>
        <p:nvSpPr>
          <p:cNvPr id="298" name="Google Shape;298;p50"/>
          <p:cNvSpPr/>
          <p:nvPr/>
        </p:nvSpPr>
        <p:spPr>
          <a:xfrm>
            <a:off x="7002650" y="0"/>
            <a:ext cx="1831500" cy="4260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1900">
                <a:latin typeface="Amatic SC"/>
                <a:ea typeface="Amatic SC"/>
                <a:cs typeface="Amatic SC"/>
                <a:sym typeface="Amatic SC"/>
              </a:rPr>
              <a:t>Shah </a:t>
            </a:r>
            <a:endParaRPr sz="1900">
              <a:latin typeface="Amatic SC"/>
              <a:ea typeface="Amatic SC"/>
              <a:cs typeface="Amatic SC"/>
              <a:sym typeface="Amatic SC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1100">
                <a:solidFill>
                  <a:srgbClr val="1F1F1F"/>
                </a:solidFill>
                <a:highlight>
                  <a:srgbClr val="FFFFFF"/>
                </a:highlight>
              </a:rPr>
              <a:t>Mohammad Reza Pahlavi</a:t>
            </a:r>
            <a:endParaRPr sz="400"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pic>
        <p:nvPicPr>
          <p:cNvPr id="299" name="Google Shape;299;p5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372625" y="2708376"/>
            <a:ext cx="1630025" cy="2435124"/>
          </a:xfrm>
          <a:prstGeom prst="rect">
            <a:avLst/>
          </a:prstGeom>
          <a:noFill/>
          <a:ln>
            <a:noFill/>
          </a:ln>
        </p:spPr>
      </p:pic>
      <p:sp>
        <p:nvSpPr>
          <p:cNvPr id="300" name="Google Shape;300;p50"/>
          <p:cNvSpPr/>
          <p:nvPr/>
        </p:nvSpPr>
        <p:spPr>
          <a:xfrm>
            <a:off x="7050375" y="2708375"/>
            <a:ext cx="1831500" cy="4260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>
                <a:latin typeface="Amatic SC"/>
                <a:ea typeface="Amatic SC"/>
                <a:cs typeface="Amatic SC"/>
                <a:sym typeface="Amatic SC"/>
              </a:rPr>
              <a:t>Ayatollah </a:t>
            </a:r>
            <a:endParaRPr sz="1800">
              <a:latin typeface="Amatic SC"/>
              <a:ea typeface="Amatic SC"/>
              <a:cs typeface="Amatic SC"/>
              <a:sym typeface="Amatic SC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1100">
                <a:solidFill>
                  <a:srgbClr val="1F1F1F"/>
                </a:solidFill>
                <a:highlight>
                  <a:srgbClr val="FFFFFF"/>
                </a:highlight>
              </a:rPr>
              <a:t>Khomeini</a:t>
            </a:r>
            <a:endParaRPr sz="400"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pic>
        <p:nvPicPr>
          <p:cNvPr id="301" name="Google Shape;301;p5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6800" y="615600"/>
            <a:ext cx="4564601" cy="3765800"/>
          </a:xfrm>
          <a:prstGeom prst="rect">
            <a:avLst/>
          </a:prstGeom>
          <a:noFill/>
          <a:ln>
            <a:noFill/>
          </a:ln>
        </p:spPr>
      </p:pic>
      <p:sp>
        <p:nvSpPr>
          <p:cNvPr id="302" name="Google Shape;302;p50"/>
          <p:cNvSpPr/>
          <p:nvPr/>
        </p:nvSpPr>
        <p:spPr>
          <a:xfrm>
            <a:off x="56800" y="4381400"/>
            <a:ext cx="2582100" cy="4260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>
                <a:latin typeface="Source Code Pro"/>
                <a:ea typeface="Source Code Pro"/>
                <a:cs typeface="Source Code Pro"/>
                <a:sym typeface="Source Code Pro"/>
              </a:rPr>
              <a:t>Khouzistan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>
                <a:latin typeface="Source Code Pro"/>
                <a:ea typeface="Source Code Pro"/>
                <a:cs typeface="Source Code Pro"/>
                <a:sym typeface="Source Code Pro"/>
              </a:rPr>
              <a:t>Accords d’Alger 1975’</a:t>
            </a:r>
            <a:endParaRPr sz="400"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303" name="Google Shape;303;p50"/>
          <p:cNvSpPr/>
          <p:nvPr/>
        </p:nvSpPr>
        <p:spPr>
          <a:xfrm>
            <a:off x="7409175" y="1109000"/>
            <a:ext cx="1113900" cy="1001700"/>
          </a:xfrm>
          <a:prstGeom prst="ellipse">
            <a:avLst/>
          </a:prstGeom>
          <a:solidFill>
            <a:srgbClr val="E69138"/>
          </a:solidFill>
          <a:ln w="9525" cap="flat" cmpd="sng">
            <a:solidFill>
              <a:srgbClr val="E6913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2700">
                <a:latin typeface="Source Code Pro"/>
                <a:ea typeface="Source Code Pro"/>
                <a:cs typeface="Source Code Pro"/>
                <a:sym typeface="Source Code Pro"/>
              </a:rPr>
              <a:t>1</a:t>
            </a:r>
            <a:endParaRPr sz="2700"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8" name="Google Shape;308;p5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3855935" cy="5143499"/>
          </a:xfrm>
          <a:prstGeom prst="rect">
            <a:avLst/>
          </a:prstGeom>
          <a:noFill/>
          <a:ln>
            <a:noFill/>
          </a:ln>
        </p:spPr>
      </p:pic>
      <p:pic>
        <p:nvPicPr>
          <p:cNvPr id="309" name="Google Shape;309;p5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855935" y="100325"/>
            <a:ext cx="4983265" cy="2587640"/>
          </a:xfrm>
          <a:prstGeom prst="rect">
            <a:avLst/>
          </a:prstGeom>
          <a:noFill/>
          <a:ln>
            <a:noFill/>
          </a:ln>
        </p:spPr>
      </p:pic>
      <p:sp>
        <p:nvSpPr>
          <p:cNvPr id="310" name="Google Shape;310;p51"/>
          <p:cNvSpPr/>
          <p:nvPr/>
        </p:nvSpPr>
        <p:spPr>
          <a:xfrm>
            <a:off x="3928075" y="2642550"/>
            <a:ext cx="4983300" cy="770400"/>
          </a:xfrm>
          <a:prstGeom prst="roundRect">
            <a:avLst>
              <a:gd name="adj" fmla="val 16667"/>
            </a:avLst>
          </a:prstGeom>
          <a:solidFill>
            <a:srgbClr val="9FC5E8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3500" b="1">
                <a:latin typeface="Amatic SC"/>
                <a:ea typeface="Amatic SC"/>
                <a:cs typeface="Amatic SC"/>
                <a:sym typeface="Amatic SC"/>
              </a:rPr>
              <a:t>La 1ère guerre du Golfe</a:t>
            </a:r>
            <a:endParaRPr sz="3500" b="1">
              <a:latin typeface="Amatic SC"/>
              <a:ea typeface="Amatic SC"/>
              <a:cs typeface="Amatic SC"/>
              <a:sym typeface="Amatic SC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5" name="Google Shape;315;p5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2875" y="0"/>
            <a:ext cx="2286483" cy="3744849"/>
          </a:xfrm>
          <a:prstGeom prst="rect">
            <a:avLst/>
          </a:prstGeom>
          <a:noFill/>
          <a:ln>
            <a:noFill/>
          </a:ln>
        </p:spPr>
      </p:pic>
      <p:sp>
        <p:nvSpPr>
          <p:cNvPr id="316" name="Google Shape;316;p52"/>
          <p:cNvSpPr/>
          <p:nvPr/>
        </p:nvSpPr>
        <p:spPr>
          <a:xfrm>
            <a:off x="783675" y="0"/>
            <a:ext cx="4983300" cy="770400"/>
          </a:xfrm>
          <a:prstGeom prst="roundRect">
            <a:avLst>
              <a:gd name="adj" fmla="val 16667"/>
            </a:avLst>
          </a:prstGeom>
          <a:solidFill>
            <a:srgbClr val="9FC5E8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3500" b="1">
                <a:latin typeface="Amatic SC"/>
                <a:ea typeface="Amatic SC"/>
                <a:cs typeface="Amatic SC"/>
                <a:sym typeface="Amatic SC"/>
              </a:rPr>
              <a:t>La 1ère guerre du Golfe</a:t>
            </a:r>
            <a:endParaRPr sz="3500" b="1">
              <a:latin typeface="Amatic SC"/>
              <a:ea typeface="Amatic SC"/>
              <a:cs typeface="Amatic SC"/>
              <a:sym typeface="Amatic SC"/>
            </a:endParaRPr>
          </a:p>
        </p:txBody>
      </p:sp>
      <p:pic>
        <p:nvPicPr>
          <p:cNvPr id="317" name="Google Shape;317;p5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553725" y="920098"/>
            <a:ext cx="6361226" cy="1488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Google Shape;325;p53"/>
          <p:cNvSpPr txBox="1"/>
          <p:nvPr/>
        </p:nvSpPr>
        <p:spPr>
          <a:xfrm>
            <a:off x="74750" y="0"/>
            <a:ext cx="8727900" cy="32785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None/>
            </a:pPr>
            <a:r>
              <a:rPr lang="fr" sz="1700" dirty="0">
                <a:latin typeface="Source Code Pro"/>
                <a:ea typeface="Source Code Pro"/>
                <a:cs typeface="Source Code Pro"/>
                <a:sym typeface="Source Code Pro"/>
              </a:rPr>
              <a:t>Pourquoi l'Irak annexe le Koweït ?</a:t>
            </a:r>
            <a:endParaRPr sz="1700" dirty="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fr" sz="1100" dirty="0">
                <a:latin typeface="Source Code Pro"/>
                <a:ea typeface="Source Code Pro"/>
                <a:cs typeface="Source Code Pro"/>
                <a:sym typeface="Source Code Pro"/>
              </a:rPr>
              <a:t>Les raisons de l’annexion du Koweït par l’Irak sont multiples :</a:t>
            </a:r>
            <a:endParaRPr sz="1100" dirty="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marL="457200" lvl="0" indent="-29845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100"/>
              <a:buChar char="●"/>
            </a:pPr>
            <a:r>
              <a:rPr lang="fr" sz="1100" dirty="0">
                <a:latin typeface="Source Code Pro"/>
                <a:ea typeface="Source Code Pro"/>
                <a:cs typeface="Source Code Pro"/>
                <a:sym typeface="Source Code Pro"/>
              </a:rPr>
              <a:t>Le Koweït, est un petit pays du golfe arabo-persique, extrêmement riche en hydrocarbures. Situé au bord du littoral, son annexion permettrait à l’Irak d’étendre son accès à la mer et de mettre la main sur les réserves de pétrole. Historiquement, Saddam Hussein considère le Koweït comme la 19</a:t>
            </a:r>
            <a:r>
              <a:rPr lang="fr" sz="1100" baseline="30000" dirty="0">
                <a:latin typeface="Source Code Pro"/>
                <a:ea typeface="Source Code Pro"/>
                <a:cs typeface="Source Code Pro"/>
                <a:sym typeface="Source Code Pro"/>
              </a:rPr>
              <a:t>e </a:t>
            </a:r>
            <a:r>
              <a:rPr lang="fr" sz="1100" dirty="0">
                <a:latin typeface="Source Code Pro"/>
                <a:ea typeface="Source Code Pro"/>
                <a:cs typeface="Source Code Pro"/>
                <a:sym typeface="Source Code Pro"/>
              </a:rPr>
              <a:t>province de l’Irak = donc la récupérer.</a:t>
            </a:r>
            <a:endParaRPr sz="1100" dirty="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marL="457200" lvl="0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fr" sz="1100" dirty="0">
                <a:latin typeface="Source Code Pro"/>
                <a:ea typeface="Source Code Pro"/>
                <a:cs typeface="Source Code Pro"/>
                <a:sym typeface="Source Code Pro"/>
              </a:rPr>
              <a:t>Le Koweït a refusé d’effacer une dette de 80 milliards de dollars contractée par Saddam Hussein pour financer sa précédente guerre contre l’Iran. </a:t>
            </a:r>
            <a:endParaRPr sz="1100" dirty="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marL="457200" lvl="0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Font typeface="Source Code Pro"/>
              <a:buChar char="●"/>
            </a:pPr>
            <a:r>
              <a:rPr lang="fr" sz="1100" dirty="0">
                <a:latin typeface="Source Code Pro"/>
                <a:ea typeface="Source Code Pro"/>
                <a:cs typeface="Source Code Pro"/>
                <a:sym typeface="Source Code Pro"/>
              </a:rPr>
              <a:t>Enfin, en augmentant sa production de pétrole le Koweït a provoqué une chute des cours du brut, ce qui pénalise l’Irak. </a:t>
            </a:r>
            <a:endParaRPr sz="1100" dirty="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fr" sz="1100" dirty="0">
                <a:latin typeface="Source Code Pro"/>
                <a:ea typeface="Source Code Pro"/>
                <a:cs typeface="Source Code Pro"/>
                <a:sym typeface="Source Code Pro"/>
              </a:rPr>
              <a:t>Pour toutes ces raisons, le 2 août 1990, l’Irak envahit, en quelques heures, le Koweït.</a:t>
            </a:r>
            <a:endParaRPr sz="1100" dirty="0"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326" name="Google Shape;326;p53"/>
          <p:cNvSpPr txBox="1"/>
          <p:nvPr/>
        </p:nvSpPr>
        <p:spPr>
          <a:xfrm>
            <a:off x="906750" y="2931750"/>
            <a:ext cx="66873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u="sng">
                <a:solidFill>
                  <a:schemeClr val="hlink"/>
                </a:solidFill>
                <a:hlinkClick r:id="rId3"/>
              </a:rPr>
              <a:t>https://www.lumni.fr/video/la-premiere-guerre-du-golfe</a:t>
            </a:r>
            <a:r>
              <a:rPr lang="fr"/>
              <a:t> 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" name="Google Shape;331;p54"/>
          <p:cNvSpPr txBox="1"/>
          <p:nvPr/>
        </p:nvSpPr>
        <p:spPr>
          <a:xfrm>
            <a:off x="65250" y="164500"/>
            <a:ext cx="63306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>
                <a:latin typeface="Source Code Pro"/>
                <a:ea typeface="Source Code Pro"/>
                <a:cs typeface="Source Code Pro"/>
                <a:sym typeface="Source Code Pro"/>
              </a:rPr>
              <a:t>En résumé : 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332" name="Google Shape;332;p54"/>
          <p:cNvSpPr txBox="1"/>
          <p:nvPr/>
        </p:nvSpPr>
        <p:spPr>
          <a:xfrm>
            <a:off x="1416000" y="91600"/>
            <a:ext cx="55002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u="sng">
                <a:solidFill>
                  <a:schemeClr val="hlink"/>
                </a:solidFill>
                <a:hlinkClick r:id="rId3"/>
              </a:rPr>
              <a:t>https://www.youtube.com/watch?v=IB-f4Vt0YKI</a:t>
            </a:r>
            <a:r>
              <a:rPr lang="fr"/>
              <a:t> </a:t>
            </a:r>
            <a:endParaRPr/>
          </a:p>
        </p:txBody>
      </p:sp>
      <p:pic>
        <p:nvPicPr>
          <p:cNvPr id="333" name="Google Shape;333;p5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33625" y="810375"/>
            <a:ext cx="6593826" cy="1463350"/>
          </a:xfrm>
          <a:prstGeom prst="rect">
            <a:avLst/>
          </a:prstGeom>
          <a:noFill/>
          <a:ln>
            <a:noFill/>
          </a:ln>
        </p:spPr>
      </p:pic>
      <p:sp>
        <p:nvSpPr>
          <p:cNvPr id="334" name="Google Shape;334;p54"/>
          <p:cNvSpPr txBox="1">
            <a:spLocks noGrp="1"/>
          </p:cNvSpPr>
          <p:nvPr>
            <p:ph type="title"/>
          </p:nvPr>
        </p:nvSpPr>
        <p:spPr>
          <a:xfrm>
            <a:off x="6111175" y="91600"/>
            <a:ext cx="8520600" cy="801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4422">
                <a:highlight>
                  <a:schemeClr val="accent4"/>
                </a:highlight>
              </a:rPr>
              <a:t>a retenir</a:t>
            </a:r>
            <a:endParaRPr sz="4422">
              <a:highlight>
                <a:schemeClr val="accent4"/>
              </a:highlight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1" name="Google Shape;341;p5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29867" y="0"/>
            <a:ext cx="6884268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6" name="Google Shape;346;p5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97475" y="-41650"/>
            <a:ext cx="5256629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0" name="Google Shape;390;p6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55150" y="110750"/>
            <a:ext cx="5571609" cy="4838699"/>
          </a:xfrm>
          <a:prstGeom prst="rect">
            <a:avLst/>
          </a:prstGeom>
          <a:noFill/>
          <a:ln>
            <a:noFill/>
          </a:ln>
        </p:spPr>
      </p:pic>
      <p:sp>
        <p:nvSpPr>
          <p:cNvPr id="391" name="Google Shape;391;p64"/>
          <p:cNvSpPr txBox="1">
            <a:spLocks noGrp="1"/>
          </p:cNvSpPr>
          <p:nvPr>
            <p:ph type="title"/>
          </p:nvPr>
        </p:nvSpPr>
        <p:spPr>
          <a:xfrm>
            <a:off x="749025" y="136675"/>
            <a:ext cx="8520600" cy="801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4422">
                <a:highlight>
                  <a:schemeClr val="accent4"/>
                </a:highlight>
              </a:rPr>
              <a:t>a retenir</a:t>
            </a:r>
            <a:endParaRPr sz="4422">
              <a:highlight>
                <a:schemeClr val="accent4"/>
              </a:highlight>
            </a:endParaRPr>
          </a:p>
        </p:txBody>
      </p:sp>
      <p:pic>
        <p:nvPicPr>
          <p:cNvPr id="392" name="Google Shape;392;p6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2400" y="1090075"/>
            <a:ext cx="2950350" cy="345385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7" name="Google Shape;397;p6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801000"/>
            <a:ext cx="5579466" cy="4342500"/>
          </a:xfrm>
          <a:prstGeom prst="rect">
            <a:avLst/>
          </a:prstGeom>
          <a:noFill/>
          <a:ln>
            <a:noFill/>
          </a:ln>
        </p:spPr>
      </p:pic>
      <p:sp>
        <p:nvSpPr>
          <p:cNvPr id="398" name="Google Shape;398;p65"/>
          <p:cNvSpPr txBox="1">
            <a:spLocks noGrp="1"/>
          </p:cNvSpPr>
          <p:nvPr>
            <p:ph type="title"/>
          </p:nvPr>
        </p:nvSpPr>
        <p:spPr>
          <a:xfrm>
            <a:off x="311700" y="0"/>
            <a:ext cx="8520600" cy="801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4422">
                <a:highlight>
                  <a:schemeClr val="accent4"/>
                </a:highlight>
              </a:rPr>
              <a:t>a retenir</a:t>
            </a:r>
            <a:endParaRPr sz="4422">
              <a:highlight>
                <a:schemeClr val="accent4"/>
              </a:highlight>
            </a:endParaRPr>
          </a:p>
        </p:txBody>
      </p:sp>
      <p:pic>
        <p:nvPicPr>
          <p:cNvPr id="399" name="Google Shape;399;p6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579476" y="801000"/>
            <a:ext cx="3450575" cy="2580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4" name="Google Shape;404;p6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9000" y="152400"/>
            <a:ext cx="8003812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Beach Day">
  <a:themeElements>
    <a:clrScheme name="Beach Day">
      <a:dk1>
        <a:srgbClr val="00FDC8"/>
      </a:dk1>
      <a:lt1>
        <a:srgbClr val="FFFFFF"/>
      </a:lt1>
      <a:dk2>
        <a:srgbClr val="666666"/>
      </a:dk2>
      <a:lt2>
        <a:srgbClr val="EEEEEE"/>
      </a:lt2>
      <a:accent1>
        <a:srgbClr val="212121"/>
      </a:accent1>
      <a:accent2>
        <a:srgbClr val="455A64"/>
      </a:accent2>
      <a:accent3>
        <a:srgbClr val="78909C"/>
      </a:accent3>
      <a:accent4>
        <a:srgbClr val="7C7CE0"/>
      </a:accent4>
      <a:accent5>
        <a:srgbClr val="DB4437"/>
      </a:accent5>
      <a:accent6>
        <a:srgbClr val="F6CD4C"/>
      </a:accent6>
      <a:hlink>
        <a:srgbClr val="DB4437"/>
      </a:hlink>
      <a:folHlink>
        <a:srgbClr val="DB443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547</Words>
  <Application>Microsoft Office PowerPoint</Application>
  <PresentationFormat>Affichage à l'écran (16:9)</PresentationFormat>
  <Paragraphs>39</Paragraphs>
  <Slides>17</Slides>
  <Notes>17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17</vt:i4>
      </vt:variant>
    </vt:vector>
  </HeadingPairs>
  <TitlesOfParts>
    <vt:vector size="21" baseType="lpstr">
      <vt:lpstr>Amatic SC</vt:lpstr>
      <vt:lpstr>Arial</vt:lpstr>
      <vt:lpstr>Source Code Pro</vt:lpstr>
      <vt:lpstr>Beach Day</vt:lpstr>
      <vt:lpstr>Séquence 1 Axe conclusif</vt:lpstr>
      <vt:lpstr>jalon 2 : Les deux guerres du Golfe (1991 et 2003) et leurs prolongements : d’une guerre interétatique à un conflit asymétrique.  </vt:lpstr>
      <vt:lpstr>Présentation PowerPoint</vt:lpstr>
      <vt:lpstr>Présentation PowerPoint</vt:lpstr>
      <vt:lpstr>les dates clés</vt:lpstr>
      <vt:lpstr>L’irak de saddam hussein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a retenir</vt:lpstr>
      <vt:lpstr>Présentation PowerPoint</vt:lpstr>
      <vt:lpstr>Présentation PowerPoint</vt:lpstr>
      <vt:lpstr>a retenir</vt:lpstr>
      <vt:lpstr>a retenir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Séquence 1 Axe conclusif</dc:title>
  <cp:lastModifiedBy>ADMIN1</cp:lastModifiedBy>
  <cp:revision>1</cp:revision>
  <dcterms:modified xsi:type="dcterms:W3CDTF">2026-02-10T15:16:51Z</dcterms:modified>
</cp:coreProperties>
</file>